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6" r:id="rId6"/>
    <p:sldId id="264" r:id="rId7"/>
    <p:sldId id="256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bull" initials="tb" lastIdx="2" clrIdx="0">
    <p:extLst>
      <p:ext uri="{19B8F6BF-5375-455C-9EA6-DF929625EA0E}">
        <p15:presenceInfo xmlns:p15="http://schemas.microsoft.com/office/powerpoint/2012/main" userId="a68df102169f0f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D0D0D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83F4-709E-471D-9E61-14465DE2A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76892-7D3D-44C2-818E-3A5280AB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04D49-1282-4C23-B49B-7C39A367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EFD0-4A26-4788-A1A1-BADE0C23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AD772-95C0-4F31-8DDC-970A8B1E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D05E-751F-4340-A14A-8B746AE6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90A1A-C86B-4C72-B726-EF5ADD674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7355-6379-47BA-9317-C4E659B1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DCA4-72FE-4A09-BDD7-5B060CB8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387B1-3A33-4430-B73B-10DA3AF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3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21076-D15A-4DBA-924D-2AF3CC454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D8EC6-8743-46D8-B8E1-DF5D8666A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330D8-6455-4ACA-8B4C-6BF4B92D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9CBC1-6ED2-4B68-9F32-660172C7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295A0-1D3D-4E5D-BE86-5D159C0F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2641-4954-4147-B185-02F91482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7DBF-EBDA-47CB-A24D-4344D46BF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9A694-BFEB-466A-9805-C308B12B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BDEF-0D68-4442-9BDD-4D5F5AB1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53A75-CA0F-441D-AF87-4EF4C602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2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BD69-7175-4C1E-A81D-B41B1A46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CC12-D7C4-4FFC-8098-04798915A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634EB-1B20-4A0C-9440-54815A12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2CC4-705A-4FAC-98F0-1E6D3305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400F8-E213-442F-A1E7-9991C601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6FB5-C6F2-497E-93BE-FE69E42A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5259-88FF-4142-8D09-8CD106239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7523-07BC-447D-BA8D-C1F25F088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310A6-47F7-497A-97B6-A597F824E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1145-250F-4833-B256-655C727F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B8DD-BCA2-4EE9-8F83-23A251BA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0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F459-32C8-433F-A7F5-0D63BE4B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811B3-323C-4B8E-8562-9B997876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C5BB1-AE76-46F3-87E5-546690850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3214C-8317-40E6-8084-368F4B7E8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C1B38-1FE7-41C1-BE33-2898CAB5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FF4E5-2B09-4ABC-9D05-B57FCF5F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FD9A4-5C1E-43D8-B90F-EAA9CDFD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E46F4-9839-4C67-83DE-34557453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16FF-6CBB-4D6B-85CF-EA92976B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1FDBD-B211-4D10-A34C-1C9C4B683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2503F-548E-4052-B3F9-124A0BA9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79F0E-A90B-4103-B086-6B80C09B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6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B25F99-1B04-49F7-B3C3-6354DEA5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1E102-2625-4043-9A63-48D1FCCD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A1B77-7C3C-4303-9B27-71A17792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A33C-2F0A-475C-8F0F-50185D36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4ECE1-40ED-4188-8035-0D9A940F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CA6E5-F97E-45B9-B25B-D1E4C4B50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47FCC-6196-4881-B7AC-57EDEED1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DBB44-CA8B-473F-877B-86373E66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5932A-E224-4A10-A8A8-2724F6FB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0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1A45-4CC6-49D9-BA37-B2FE95EB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BD9FA-696E-4409-9D0D-F51B86092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5212D-7195-413F-B26C-A0152C896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69FBB-B793-4F71-9B76-9E8F7488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18E62-5B2E-4BD8-A0FB-65C7CCD6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7DACA-9F84-4903-B4A1-54490107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8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AEB90-0469-40D2-9074-FD4F4B46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FD17-35BF-40B2-89E7-00F94E75C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8C8E-903D-4B26-AF47-896164DC4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7E724-1752-4128-BDB4-C55B7DCF1AC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EBB49-2B21-45B1-8B81-ABD27D2FE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D45F9-4A78-4B6D-B8B2-18242565D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8C9C7-FEF3-4127-9D85-0F6517F37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7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C2749-65A9-4CB2-8A2F-4E4ADF58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11" r="-1" b="219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EDF0D1-B253-4249-9289-7C0BFDB51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Population, Population Density and Active Fire Events Worldwide</a:t>
            </a:r>
            <a:endParaRPr lang="en-US" sz="6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A692DB-9676-475D-8481-98786987A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 Data Analysis in Extreme Environments Final Project</a:t>
            </a:r>
            <a:endParaRPr lang="en-US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Tyler Bull, Spring 2021</a:t>
            </a:r>
            <a:endParaRPr lang="en-US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4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522346-4C85-4822-8C73-64B722E5C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0F33F-4F0B-4077-BE05-A33536AD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88A20B-F7B6-4AED-B745-8A40E345DFF3}"/>
              </a:ext>
            </a:extLst>
          </p:cNvPr>
          <p:cNvGrpSpPr/>
          <p:nvPr/>
        </p:nvGrpSpPr>
        <p:grpSpPr>
          <a:xfrm>
            <a:off x="252411" y="603250"/>
            <a:ext cx="11687178" cy="5651500"/>
            <a:chOff x="881063" y="781050"/>
            <a:chExt cx="11687178" cy="565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583674-2424-492B-A63B-B2827BEA5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" y="781050"/>
              <a:ext cx="3876675" cy="26479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041D34B-9B2E-4204-A6E9-FAFE45B73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2" y="781050"/>
              <a:ext cx="3876675" cy="26479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0F114433-998E-4206-B317-3E75DD642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4441" y="2282825"/>
              <a:ext cx="3733800" cy="26479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F2B986D7-B075-4B85-A6C4-5AB4D6CC2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13" y="3784600"/>
              <a:ext cx="3819525" cy="26479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864215BA-C34C-4C41-B682-F3AE5108D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766" y="3784600"/>
              <a:ext cx="3876675" cy="26479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363368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759FD-35E2-49D4-8E0F-A9CE4603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843BA-DB9D-40F3-B0D0-39369AF8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Conclusions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61363-7C8E-4BBA-A0ED-2D5F5074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Correlation is clear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Population density and fire quantities are inversely related.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Population growth and decay are associated to inverse trends in fire quantities.</a:t>
            </a:r>
          </a:p>
          <a:p>
            <a:pPr lvl="1"/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</a:rPr>
              <a:t>Causation is uncertain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Man stops fires?</a:t>
            </a:r>
          </a:p>
          <a:p>
            <a:pPr lvl="2"/>
            <a:r>
              <a:rPr lang="en-US" b="1" dirty="0">
                <a:solidFill>
                  <a:srgbClr val="FFFFFF"/>
                </a:solidFill>
              </a:rPr>
              <a:t>Fire control, firefighters, increased cost and impact cause a response.</a:t>
            </a:r>
          </a:p>
          <a:p>
            <a:pPr lvl="2"/>
            <a:endParaRPr lang="en-US" b="1" dirty="0">
              <a:solidFill>
                <a:srgbClr val="FFFFFF"/>
              </a:solidFill>
            </a:endParaRP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Fires stop man?</a:t>
            </a:r>
          </a:p>
          <a:p>
            <a:pPr lvl="2"/>
            <a:r>
              <a:rPr lang="en-US" b="1" dirty="0">
                <a:solidFill>
                  <a:srgbClr val="FFFFFF"/>
                </a:solidFill>
              </a:rPr>
              <a:t>Dangerous areas dissuade residents and potential residents. </a:t>
            </a:r>
          </a:p>
        </p:txBody>
      </p:sp>
    </p:spTree>
    <p:extLst>
      <p:ext uri="{BB962C8B-B14F-4D97-AF65-F5344CB8AC3E}">
        <p14:creationId xmlns:p14="http://schemas.microsoft.com/office/powerpoint/2010/main" val="735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building on fire&#10;&#10;Description automatically generated with medium confidence">
            <a:extLst>
              <a:ext uri="{FF2B5EF4-FFF2-40B4-BE49-F238E27FC236}">
                <a16:creationId xmlns:a16="http://schemas.microsoft.com/office/drawing/2014/main" id="{7F185DAB-43B5-45DB-AFB6-CD97499F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533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21C1E-10DD-45F0-AB48-AB79D090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bg1"/>
                </a:solidFill>
                <a:latin typeface="+mn-lt"/>
              </a:rPr>
              <a:t>Proposal and Hypothesis</a:t>
            </a:r>
          </a:p>
        </p:txBody>
      </p:sp>
      <p:sp>
        <p:nvSpPr>
          <p:cNvPr id="27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4F93B-A9B1-47B0-967A-25316EEB6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  <a:solidFill>
            <a:srgbClr val="000000">
              <a:alpha val="27059"/>
            </a:srgb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Proposed to look for relationships between: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Change, Population Density and Fire Instances Worldwide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Looking at discrete years 2003, 2005, 2010, 2015, 2019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Hypothesis: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 relationship will be found which shows a positive correlation between the population of a country, and the number of fires experienced in that country. 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8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7F4F103D-9207-425D-A682-9D742617CD40}"/>
              </a:ext>
            </a:extLst>
          </p:cNvPr>
          <p:cNvPicPr/>
          <p:nvPr/>
        </p:nvPicPr>
        <p:blipFill rotWithShape="1">
          <a:blip r:embed="rId2">
            <a:alphaModFix amt="50000"/>
          </a:blip>
          <a:srcRect l="35329" r="955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8261B-2A67-4CAB-9977-D4C47660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bg1"/>
                </a:solidFill>
                <a:latin typeface="+mn-lt"/>
              </a:rPr>
              <a:t>Data</a:t>
            </a:r>
          </a:p>
        </p:txBody>
      </p:sp>
      <p:sp>
        <p:nvSpPr>
          <p:cNvPr id="3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6C261-8A3D-452B-832D-0F9B48D7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524001"/>
            <a:ext cx="6377769" cy="4243122"/>
          </a:xfrm>
          <a:solidFill>
            <a:srgbClr val="000000">
              <a:alpha val="76863"/>
            </a:srgb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Three datasets used for the analysis: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NASA Visible Infrared Radiometer Suite (VIIRS)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15,113,806 fires identified worldwide for all the years.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World Bank Population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195 Countries, data recorded for each year.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Landmass Dataset By Country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195 Countries.</a:t>
            </a:r>
          </a:p>
        </p:txBody>
      </p:sp>
    </p:spTree>
    <p:extLst>
      <p:ext uri="{BB962C8B-B14F-4D97-AF65-F5344CB8AC3E}">
        <p14:creationId xmlns:p14="http://schemas.microsoft.com/office/powerpoint/2010/main" val="100866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27B52-EC9B-4906-BE12-5FADEAE08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31720" t="13560" b="22370"/>
          <a:stretch/>
        </p:blipFill>
        <p:spPr>
          <a:xfrm>
            <a:off x="0" y="-12365"/>
            <a:ext cx="12192000" cy="6864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71BC8-B26A-49B2-AFA1-38F0473F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+mn-lt"/>
              </a:rPr>
              <a:t>Population Gradient</a:t>
            </a:r>
          </a:p>
        </p:txBody>
      </p:sp>
      <p:sp>
        <p:nvSpPr>
          <p:cNvPr id="15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4E39-C458-4984-BF9F-C69AB47D6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144902"/>
            <a:ext cx="7020965" cy="6568196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Group A: 10 Big Growers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Group B: 7 Big Losers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A12A4-F230-4571-99F1-D8E2414A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251" y="235280"/>
            <a:ext cx="3496835" cy="1686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D7621-8AAE-434B-AEA3-09E01F7AA314}"/>
              </a:ext>
            </a:extLst>
          </p:cNvPr>
          <p:cNvPicPr/>
          <p:nvPr/>
        </p:nvPicPr>
        <p:blipFill rotWithShape="1">
          <a:blip r:embed="rId4"/>
          <a:srcRect b="-45913"/>
          <a:stretch/>
        </p:blipFill>
        <p:spPr bwMode="auto">
          <a:xfrm>
            <a:off x="8349523" y="2012537"/>
            <a:ext cx="3496563" cy="1794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A75BCF-5AF1-46CF-B1CA-8630553FF7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78" y="3490840"/>
            <a:ext cx="6691308" cy="28460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81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3F9F982D-7231-4934-BF5E-4A78D9B36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A817CE-9962-47F3-B11C-1F6458BF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80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 dirty="0">
                <a:solidFill>
                  <a:srgbClr val="FFFFFF"/>
                </a:solidFill>
                <a:latin typeface="+mn-lt"/>
              </a:rPr>
              <a:t>Fire Quantity vs. Population Change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4632" y="2286000"/>
            <a:ext cx="27432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26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BB8069-E75D-4DBA-90FC-F569A5F2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47380-BB04-497D-B057-0C2A52671D5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05"/>
          <a:stretch/>
        </p:blipFill>
        <p:spPr bwMode="auto">
          <a:xfrm>
            <a:off x="4676155" y="643467"/>
            <a:ext cx="2348545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BA7E09-5B3C-4BEE-8555-A84517E4EE2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3"/>
          <a:stretch/>
        </p:blipFill>
        <p:spPr bwMode="auto">
          <a:xfrm>
            <a:off x="7024700" y="643467"/>
            <a:ext cx="4721196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99AA3-AD1D-4290-BC68-5F8FA88E8D01}"/>
              </a:ext>
            </a:extLst>
          </p:cNvPr>
          <p:cNvSpPr txBox="1"/>
          <p:nvPr/>
        </p:nvSpPr>
        <p:spPr>
          <a:xfrm>
            <a:off x="482600" y="1643896"/>
            <a:ext cx="374745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Results: Group A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Increase of population over data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Decrease in fire counts over data range (8/10)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1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A0B5A8-19A6-460E-8352-C373A8E9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71A045-A4D3-411A-A813-9D6770E41A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9" r="-3937"/>
          <a:stretch/>
        </p:blipFill>
        <p:spPr bwMode="auto">
          <a:xfrm>
            <a:off x="4514850" y="643467"/>
            <a:ext cx="2590800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17AF66-8184-4E7A-B592-366C22C971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105650" y="643467"/>
            <a:ext cx="4642555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2EBE88-8433-4281-BA27-09449994E28B}"/>
              </a:ext>
            </a:extLst>
          </p:cNvPr>
          <p:cNvSpPr txBox="1"/>
          <p:nvPr/>
        </p:nvSpPr>
        <p:spPr>
          <a:xfrm>
            <a:off x="482600" y="1643896"/>
            <a:ext cx="374745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Results: Group B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Increase of population over data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Increase in fire counts over data range (6/7)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7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A0B5A8-19A6-460E-8352-C373A8E9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2EBE88-8433-4281-BA27-09449994E28B}"/>
              </a:ext>
            </a:extLst>
          </p:cNvPr>
          <p:cNvSpPr txBox="1"/>
          <p:nvPr/>
        </p:nvSpPr>
        <p:spPr>
          <a:xfrm>
            <a:off x="482600" y="1643896"/>
            <a:ext cx="374745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Results: World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Strong lead in strength (r) and quantity for negative correlation.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D193C-C548-48F0-B6CD-57EB07FCCD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51" y="897468"/>
            <a:ext cx="6956108" cy="5063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841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3F9F982D-7231-4934-BF5E-4A78D9B36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A817CE-9962-47F3-B11C-1F6458BF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80" y="1200152"/>
            <a:ext cx="6897171" cy="44576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8000" b="1" dirty="0">
                <a:solidFill>
                  <a:srgbClr val="FFFFFF"/>
                </a:solidFill>
                <a:latin typeface="+mn-lt"/>
              </a:rPr>
              <a:t>Fire Quantity vs. Population Density (worldwide)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4632" y="2286000"/>
            <a:ext cx="27432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00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277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Population, Population Density and Active Fire Events Worldwide</vt:lpstr>
      <vt:lpstr>Proposal and Hypothesis</vt:lpstr>
      <vt:lpstr>Data</vt:lpstr>
      <vt:lpstr>Population Gradient</vt:lpstr>
      <vt:lpstr>Fire Quantity vs. Population Change</vt:lpstr>
      <vt:lpstr>PowerPoint Presentation</vt:lpstr>
      <vt:lpstr>PowerPoint Presentation</vt:lpstr>
      <vt:lpstr>PowerPoint Presentation</vt:lpstr>
      <vt:lpstr>Fire Quantity vs. Population Density (worldwide)</vt:lpstr>
      <vt:lpstr>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bull</dc:creator>
  <cp:lastModifiedBy>tyler bull</cp:lastModifiedBy>
  <cp:revision>15</cp:revision>
  <dcterms:created xsi:type="dcterms:W3CDTF">2021-05-10T23:47:06Z</dcterms:created>
  <dcterms:modified xsi:type="dcterms:W3CDTF">2021-05-11T04:16:08Z</dcterms:modified>
</cp:coreProperties>
</file>